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3"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15" name="Date Placeholder 3"/>
          <p:cNvSpPr>
            <a:spLocks noGrp="1"/>
          </p:cNvSpPr>
          <p:nvPr>
            <p:ph type="dt" sz="half" idx="10"/>
          </p:nvPr>
        </p:nvSpPr>
        <p:spPr/>
        <p:txBody>
          <a:bodyPr/>
          <a:lstStyle>
            <a:lvl1pPr>
              <a:defRPr/>
            </a:lvl1pPr>
          </a:lstStyle>
          <a:p>
            <a:pPr>
              <a:defRPr/>
            </a:pPr>
            <a:fld id="{68C12B38-8419-4D4E-B139-AB7A2A6D3EF1}" type="datetimeFigureOut">
              <a:rPr lang="en-US"/>
              <a:pPr>
                <a:defRPr/>
              </a:pPr>
              <a:t>9/3/2021</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fld id="{48A7D93A-FE66-4851-8A76-661D97BA59AF}" type="slidenum">
              <a:rPr lang="en-US"/>
              <a:pPr/>
              <a:t>‹#›</a:t>
            </a:fld>
            <a:endParaRPr lang="en-US"/>
          </a:p>
        </p:txBody>
      </p:sp>
    </p:spTree>
    <p:extLst>
      <p:ext uri="{BB962C8B-B14F-4D97-AF65-F5344CB8AC3E}">
        <p14:creationId xmlns:p14="http://schemas.microsoft.com/office/powerpoint/2010/main" val="130816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F9FFFEEC-47FF-489D-976E-2340F007760D}"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09A194B-F65E-4AF0-A331-B80148954AD2}" type="slidenum">
              <a:rPr lang="en-US"/>
              <a:pPr/>
              <a:t>‹#›</a:t>
            </a:fld>
            <a:endParaRPr lang="en-US"/>
          </a:p>
        </p:txBody>
      </p:sp>
    </p:spTree>
    <p:extLst>
      <p:ext uri="{BB962C8B-B14F-4D97-AF65-F5344CB8AC3E}">
        <p14:creationId xmlns:p14="http://schemas.microsoft.com/office/powerpoint/2010/main" val="319923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a:defRPr/>
            </a:pPr>
            <a:r>
              <a:rPr lang="en-US" altLang="el-GR" sz="8000">
                <a:solidFill>
                  <a:srgbClr val="C0E474"/>
                </a:solidFill>
                <a:latin typeface="Arial" charset="0"/>
                <a:cs typeface="Arial"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a:defRPr/>
            </a:pPr>
            <a:r>
              <a:rPr lang="en-US" altLang="el-GR" sz="8000">
                <a:solidFill>
                  <a:srgbClr val="C0E474"/>
                </a:solidFill>
                <a:latin typeface="Arial" charset="0"/>
                <a:cs typeface="Arial" charset="0"/>
              </a:rPr>
              <a:t>”</a:t>
            </a:r>
            <a:endParaRPr lang="en-US" altLang="el-GR">
              <a:solidFill>
                <a:srgbClr val="C0E474"/>
              </a:solidFill>
              <a:latin typeface="Arial" charset="0"/>
              <a:cs typeface="Arial"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8744D517-1438-449F-B764-A69B6EAF1762}" type="datetimeFigureOut">
              <a:rPr lang="en-US"/>
              <a:pPr>
                <a:defRPr/>
              </a:pPr>
              <a:t>9/3/2021</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668C9508-B442-4AD6-9745-6678F132A17E}" type="slidenum">
              <a:rPr lang="en-US"/>
              <a:pPr/>
              <a:t>‹#›</a:t>
            </a:fld>
            <a:endParaRPr lang="en-US"/>
          </a:p>
        </p:txBody>
      </p:sp>
    </p:spTree>
    <p:extLst>
      <p:ext uri="{BB962C8B-B14F-4D97-AF65-F5344CB8AC3E}">
        <p14:creationId xmlns:p14="http://schemas.microsoft.com/office/powerpoint/2010/main" val="3362052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9EDFBD0-5F65-4DF8-A258-2C6DB97E04E0}"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3E5841-6169-4CA6-A22B-A8878D3BDDF2}" type="slidenum">
              <a:rPr lang="en-US"/>
              <a:pPr/>
              <a:t>‹#›</a:t>
            </a:fld>
            <a:endParaRPr lang="en-US"/>
          </a:p>
        </p:txBody>
      </p:sp>
    </p:spTree>
    <p:extLst>
      <p:ext uri="{BB962C8B-B14F-4D97-AF65-F5344CB8AC3E}">
        <p14:creationId xmlns:p14="http://schemas.microsoft.com/office/powerpoint/2010/main" val="1330835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a:defRPr/>
            </a:pPr>
            <a:r>
              <a:rPr lang="en-US" altLang="el-GR" sz="8000">
                <a:solidFill>
                  <a:srgbClr val="C0E474"/>
                </a:solidFill>
                <a:latin typeface="Arial" charset="0"/>
                <a:cs typeface="Arial"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a:defRPr/>
            </a:pPr>
            <a:r>
              <a:rPr lang="en-US" altLang="el-GR" sz="8000">
                <a:solidFill>
                  <a:srgbClr val="C0E474"/>
                </a:solidFill>
                <a:latin typeface="Arial" charset="0"/>
                <a:cs typeface="Arial"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3"/>
          <p:cNvSpPr>
            <a:spLocks noGrp="1"/>
          </p:cNvSpPr>
          <p:nvPr>
            <p:ph type="dt" sz="half" idx="14"/>
          </p:nvPr>
        </p:nvSpPr>
        <p:spPr/>
        <p:txBody>
          <a:bodyPr/>
          <a:lstStyle>
            <a:lvl1pPr>
              <a:defRPr/>
            </a:lvl1pPr>
          </a:lstStyle>
          <a:p>
            <a:pPr>
              <a:defRPr/>
            </a:pPr>
            <a:fld id="{B1BD01DE-C752-4A3C-B982-0B06D9D7E484}" type="datetimeFigureOut">
              <a:rPr lang="en-US"/>
              <a:pPr>
                <a:defRPr/>
              </a:pPr>
              <a:t>9/3/2021</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A91BC800-C3E1-437B-B9BF-35AF39EFE3E4}" type="slidenum">
              <a:rPr lang="en-US"/>
              <a:pPr/>
              <a:t>‹#›</a:t>
            </a:fld>
            <a:endParaRPr lang="en-US"/>
          </a:p>
        </p:txBody>
      </p:sp>
    </p:spTree>
    <p:extLst>
      <p:ext uri="{BB962C8B-B14F-4D97-AF65-F5344CB8AC3E}">
        <p14:creationId xmlns:p14="http://schemas.microsoft.com/office/powerpoint/2010/main" val="4168995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5" name="Date Placeholder 3"/>
          <p:cNvSpPr>
            <a:spLocks noGrp="1"/>
          </p:cNvSpPr>
          <p:nvPr>
            <p:ph type="dt" sz="half" idx="14"/>
          </p:nvPr>
        </p:nvSpPr>
        <p:spPr/>
        <p:txBody>
          <a:bodyPr/>
          <a:lstStyle>
            <a:lvl1pPr>
              <a:defRPr/>
            </a:lvl1pPr>
          </a:lstStyle>
          <a:p>
            <a:pPr>
              <a:defRPr/>
            </a:pPr>
            <a:fld id="{8C1508DC-3373-4B50-8DB8-F8DF3AEDA0CE}" type="datetimeFigureOut">
              <a:rPr lang="en-US"/>
              <a:pPr>
                <a:defRPr/>
              </a:pPr>
              <a:t>9/3/2021</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2B47835A-86EB-4435-926E-02476C52684B}" type="slidenum">
              <a:rPr lang="en-US"/>
              <a:pPr/>
              <a:t>‹#›</a:t>
            </a:fld>
            <a:endParaRPr lang="en-US"/>
          </a:p>
        </p:txBody>
      </p:sp>
    </p:spTree>
    <p:extLst>
      <p:ext uri="{BB962C8B-B14F-4D97-AF65-F5344CB8AC3E}">
        <p14:creationId xmlns:p14="http://schemas.microsoft.com/office/powerpoint/2010/main" val="40117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B08AD43F-C9F3-449F-B26E-A8EC29B380DA}"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331E03-2B37-406A-94B4-E6D760013E92}" type="slidenum">
              <a:rPr lang="en-US"/>
              <a:pPr/>
              <a:t>‹#›</a:t>
            </a:fld>
            <a:endParaRPr lang="en-US"/>
          </a:p>
        </p:txBody>
      </p:sp>
    </p:spTree>
    <p:extLst>
      <p:ext uri="{BB962C8B-B14F-4D97-AF65-F5344CB8AC3E}">
        <p14:creationId xmlns:p14="http://schemas.microsoft.com/office/powerpoint/2010/main" val="3385923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0B77E7E3-6577-4201-915A-8EA71F9FF43B}"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A3A698-B45C-4E73-AAFD-793339C8CFA5}" type="slidenum">
              <a:rPr lang="en-US"/>
              <a:pPr/>
              <a:t>‹#›</a:t>
            </a:fld>
            <a:endParaRPr lang="en-US"/>
          </a:p>
        </p:txBody>
      </p:sp>
    </p:spTree>
    <p:extLst>
      <p:ext uri="{BB962C8B-B14F-4D97-AF65-F5344CB8AC3E}">
        <p14:creationId xmlns:p14="http://schemas.microsoft.com/office/powerpoint/2010/main" val="251711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A4A729EC-8EB6-4669-AD40-F933798A3F0D}"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483658-674B-4D36-97D5-19B8C4C01B7F}" type="slidenum">
              <a:rPr lang="en-US"/>
              <a:pPr/>
              <a:t>‹#›</a:t>
            </a:fld>
            <a:endParaRPr lang="en-US"/>
          </a:p>
        </p:txBody>
      </p:sp>
    </p:spTree>
    <p:extLst>
      <p:ext uri="{BB962C8B-B14F-4D97-AF65-F5344CB8AC3E}">
        <p14:creationId xmlns:p14="http://schemas.microsoft.com/office/powerpoint/2010/main" val="162861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105BDD23-412B-400B-95F7-7221E301EB13}" type="datetimeFigureOut">
              <a:rPr lang="en-US"/>
              <a:pPr>
                <a:defRPr/>
              </a:pPr>
              <a:t>9/3/2021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AA184BC-106B-4DE1-8928-205A0C3EA8F7}" type="slidenum">
              <a:rPr lang="en-US"/>
              <a:pPr/>
              <a:t>‹#›</a:t>
            </a:fld>
            <a:endParaRPr lang="en-US"/>
          </a:p>
        </p:txBody>
      </p:sp>
    </p:spTree>
    <p:extLst>
      <p:ext uri="{BB962C8B-B14F-4D97-AF65-F5344CB8AC3E}">
        <p14:creationId xmlns:p14="http://schemas.microsoft.com/office/powerpoint/2010/main" val="371121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7C5E257F-7A02-4F20-9211-FE6FBC5EBE43}" type="datetimeFigureOut">
              <a:rPr lang="en-US"/>
              <a:pPr>
                <a:defRPr/>
              </a:pPr>
              <a:t>9/3/2021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89C8D79-482A-4243-B0B1-EC9FA9F310D9}" type="slidenum">
              <a:rPr lang="en-US"/>
              <a:pPr/>
              <a:t>‹#›</a:t>
            </a:fld>
            <a:endParaRPr lang="en-US"/>
          </a:p>
        </p:txBody>
      </p:sp>
    </p:spTree>
    <p:extLst>
      <p:ext uri="{BB962C8B-B14F-4D97-AF65-F5344CB8AC3E}">
        <p14:creationId xmlns:p14="http://schemas.microsoft.com/office/powerpoint/2010/main" val="315037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24FF657D-C109-402A-8687-B21713C74496}" type="datetimeFigureOut">
              <a:rPr lang="en-US"/>
              <a:pPr>
                <a:defRPr/>
              </a:pPr>
              <a:t>9/3/2021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F72D66C-E3AF-4B41-89BE-01607670969C}" type="slidenum">
              <a:rPr lang="en-US"/>
              <a:pPr/>
              <a:t>‹#›</a:t>
            </a:fld>
            <a:endParaRPr lang="en-US"/>
          </a:p>
        </p:txBody>
      </p:sp>
    </p:spTree>
    <p:extLst>
      <p:ext uri="{BB962C8B-B14F-4D97-AF65-F5344CB8AC3E}">
        <p14:creationId xmlns:p14="http://schemas.microsoft.com/office/powerpoint/2010/main" val="332544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2A03F0A4-73BA-4004-8DA9-60751E141D7C}" type="datetimeFigureOut">
              <a:rPr lang="en-US"/>
              <a:pPr>
                <a:defRPr/>
              </a:pPr>
              <a:t>9/3/2021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1BF60CD-E5A0-4FEB-B61C-67F5B54D5BAC}" type="slidenum">
              <a:rPr lang="en-US"/>
              <a:pPr/>
              <a:t>‹#›</a:t>
            </a:fld>
            <a:endParaRPr lang="en-US"/>
          </a:p>
        </p:txBody>
      </p:sp>
    </p:spTree>
    <p:extLst>
      <p:ext uri="{BB962C8B-B14F-4D97-AF65-F5344CB8AC3E}">
        <p14:creationId xmlns:p14="http://schemas.microsoft.com/office/powerpoint/2010/main" val="290780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296CFF-A364-47B3-9F39-C2B6FCB162E0}" type="datetimeFigureOut">
              <a:rPr lang="en-US"/>
              <a:pPr>
                <a:defRPr/>
              </a:pPr>
              <a:t>9/3/2021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F95721B-EE0E-4668-9017-7838289641AF}" type="slidenum">
              <a:rPr lang="en-US"/>
              <a:pPr/>
              <a:t>‹#›</a:t>
            </a:fld>
            <a:endParaRPr lang="en-US"/>
          </a:p>
        </p:txBody>
      </p:sp>
    </p:spTree>
    <p:extLst>
      <p:ext uri="{BB962C8B-B14F-4D97-AF65-F5344CB8AC3E}">
        <p14:creationId xmlns:p14="http://schemas.microsoft.com/office/powerpoint/2010/main" val="49553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C6B27B5F-D342-4994-ADB6-2C076E89ED18}" type="datetimeFigureOut">
              <a:rPr lang="en-US"/>
              <a:pPr>
                <a:defRPr/>
              </a:pPr>
              <a:t>9/3/2021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2CE1778-550C-4822-B609-8831D6A4E42E}" type="slidenum">
              <a:rPr lang="en-US"/>
              <a:pPr/>
              <a:t>‹#›</a:t>
            </a:fld>
            <a:endParaRPr lang="en-US"/>
          </a:p>
        </p:txBody>
      </p:sp>
    </p:spTree>
    <p:extLst>
      <p:ext uri="{BB962C8B-B14F-4D97-AF65-F5344CB8AC3E}">
        <p14:creationId xmlns:p14="http://schemas.microsoft.com/office/powerpoint/2010/main" val="74162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3674BA95-AF23-4920-A0F3-AC179184E222}" type="datetimeFigureOut">
              <a:rPr lang="en-US"/>
              <a:pPr>
                <a:defRPr/>
              </a:pPr>
              <a:t>9/3/2021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D9083A-0DB1-4D9F-A046-309C19AA9F30}" type="slidenum">
              <a:rPr lang="en-US"/>
              <a:pPr/>
              <a:t>‹#›</a:t>
            </a:fld>
            <a:endParaRPr lang="en-US"/>
          </a:p>
        </p:txBody>
      </p:sp>
    </p:spTree>
    <p:extLst>
      <p:ext uri="{BB962C8B-B14F-4D97-AF65-F5344CB8AC3E}">
        <p14:creationId xmlns:p14="http://schemas.microsoft.com/office/powerpoint/2010/main" val="249204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κύριου τίτλου</a:t>
            </a:r>
            <a:endParaRPr lang="en-US" altLang="el-G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B1E25849-015D-45F2-885B-EA8AB78D2332}" type="datetimeFigureOut">
              <a:rPr lang="en-US"/>
              <a:pPr>
                <a:defRPr/>
              </a:pPr>
              <a:t>9/3/2021</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E6B77C43-6CE7-475C-B77F-9F0879BCB9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42" r:id="rId11"/>
    <p:sldLayoutId id="2147483737" r:id="rId12"/>
    <p:sldLayoutId id="2147483743" r:id="rId13"/>
    <p:sldLayoutId id="2147483738" r:id="rId14"/>
    <p:sldLayoutId id="2147483739" r:id="rId15"/>
    <p:sldLayoutId id="2147483740"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914;'%20&#924;&#941;&#961;&#959;&#962;.pdf" TargetMode="External"/><Relationship Id="rId2" Type="http://schemas.openxmlformats.org/officeDocument/2006/relationships/hyperlink" Target="&#913;'%20&#924;&#941;&#961;&#959;&#962;.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3428" y="1322709"/>
            <a:ext cx="7766936" cy="1646302"/>
          </a:xfrm>
        </p:spPr>
        <p:txBody>
          <a:bodyPr/>
          <a:lstStyle/>
          <a:p>
            <a:r>
              <a:rPr lang="el-GR" dirty="0"/>
              <a:t> Τα Στάδια της Αξιολόγησης στην Τάξη</a:t>
            </a:r>
          </a:p>
        </p:txBody>
      </p:sp>
      <p:sp>
        <p:nvSpPr>
          <p:cNvPr id="3" name="Υπότιτλος 2"/>
          <p:cNvSpPr>
            <a:spLocks noGrp="1"/>
          </p:cNvSpPr>
          <p:nvPr>
            <p:ph type="subTitle" idx="1"/>
          </p:nvPr>
        </p:nvSpPr>
        <p:spPr>
          <a:xfrm>
            <a:off x="2292438" y="3487738"/>
            <a:ext cx="7206457" cy="1655762"/>
          </a:xfrm>
        </p:spPr>
        <p:txBody>
          <a:bodyPr>
            <a:normAutofit/>
          </a:bodyPr>
          <a:lstStyle/>
          <a:p>
            <a:r>
              <a:rPr lang="el-GR" dirty="0"/>
              <a:t>Από τον οδηγό του ΙΕΠ</a:t>
            </a:r>
          </a:p>
          <a:p>
            <a:endParaRPr lang="el-GR" dirty="0"/>
          </a:p>
          <a:p>
            <a:pPr algn="r"/>
            <a:r>
              <a:rPr lang="el-GR" dirty="0"/>
              <a:t>Αναστάσιος Μάτος</a:t>
            </a:r>
          </a:p>
          <a:p>
            <a:pPr algn="r"/>
            <a:r>
              <a:rPr lang="el-GR" dirty="0"/>
              <a:t>ΣΕΕ – ΠΕ02</a:t>
            </a:r>
          </a:p>
        </p:txBody>
      </p:sp>
    </p:spTree>
    <p:extLst>
      <p:ext uri="{BB962C8B-B14F-4D97-AF65-F5344CB8AC3E}">
        <p14:creationId xmlns:p14="http://schemas.microsoft.com/office/powerpoint/2010/main" val="345114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Η έκθεση προόδου κοινοποιεί στοιχεία για τη μαθησιακή πορεία των </a:t>
            </a:r>
            <a:r>
              <a:rPr lang="el-GR" dirty="0" err="1"/>
              <a:t>μαθητ@ν</a:t>
            </a:r>
            <a:endParaRPr lang="el-GR" dirty="0"/>
          </a:p>
        </p:txBody>
      </p:sp>
      <p:sp>
        <p:nvSpPr>
          <p:cNvPr id="3" name="Θέση περιεχομένου 2"/>
          <p:cNvSpPr>
            <a:spLocks noGrp="1"/>
          </p:cNvSpPr>
          <p:nvPr>
            <p:ph idx="1"/>
          </p:nvPr>
        </p:nvSpPr>
        <p:spPr>
          <a:xfrm>
            <a:off x="838200" y="2125876"/>
            <a:ext cx="10515600" cy="4351338"/>
          </a:xfrm>
        </p:spPr>
        <p:txBody>
          <a:bodyPr>
            <a:normAutofit/>
          </a:bodyPr>
          <a:lstStyle/>
          <a:p>
            <a:r>
              <a:rPr lang="el-GR" dirty="0"/>
              <a:t>στους/στις ίδιους/ίδιες </a:t>
            </a:r>
          </a:p>
          <a:p>
            <a:pPr lvl="1"/>
            <a:r>
              <a:rPr lang="el-GR" dirty="0"/>
              <a:t>για να τους παράσχει ανατροφοδότηση,</a:t>
            </a:r>
          </a:p>
          <a:p>
            <a:pPr lvl="1"/>
            <a:r>
              <a:rPr lang="el-GR" dirty="0"/>
              <a:t>να κατανοήσουν το σημείο στο οποίο βρίσκονται και το σημείο στο οποίο επιδιώκεται να φθάσουν</a:t>
            </a:r>
          </a:p>
          <a:p>
            <a:pPr lvl="1"/>
            <a:r>
              <a:rPr lang="el-GR" dirty="0"/>
              <a:t>να αποκτήσουν αυτορρύθμιση της μάθησής τους</a:t>
            </a:r>
          </a:p>
          <a:p>
            <a:pPr marL="0" indent="0">
              <a:buNone/>
            </a:pPr>
            <a:endParaRPr lang="el-GR" dirty="0"/>
          </a:p>
          <a:p>
            <a:r>
              <a:rPr lang="el-GR" dirty="0"/>
              <a:t>στους γονείς/κηδεμόνες τους</a:t>
            </a:r>
          </a:p>
          <a:p>
            <a:pPr lvl="1"/>
            <a:r>
              <a:rPr lang="el-GR" dirty="0"/>
              <a:t>για να μπορούν να βοηθήσουν τα παιδιά τους και να ενισχύσουν τη συνεργασία μεταξύ οικογένειας και σχολείου. </a:t>
            </a:r>
          </a:p>
          <a:p>
            <a:endParaRPr lang="el-GR" dirty="0"/>
          </a:p>
        </p:txBody>
      </p:sp>
    </p:spTree>
    <p:extLst>
      <p:ext uri="{BB962C8B-B14F-4D97-AF65-F5344CB8AC3E}">
        <p14:creationId xmlns:p14="http://schemas.microsoft.com/office/powerpoint/2010/main" val="126111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Δομή προτεινόμενης έκθεσης προόδου</a:t>
            </a:r>
          </a:p>
        </p:txBody>
      </p:sp>
      <p:sp>
        <p:nvSpPr>
          <p:cNvPr id="3" name="Θέση περιεχομένου 2"/>
          <p:cNvSpPr>
            <a:spLocks noGrp="1"/>
          </p:cNvSpPr>
          <p:nvPr>
            <p:ph idx="1"/>
          </p:nvPr>
        </p:nvSpPr>
        <p:spPr/>
        <p:txBody>
          <a:bodyPr>
            <a:normAutofit/>
          </a:bodyPr>
          <a:lstStyle/>
          <a:p>
            <a:r>
              <a:rPr lang="el-GR" dirty="0"/>
              <a:t>δίνονται πληροφορίες ανά μάθημα για</a:t>
            </a:r>
          </a:p>
          <a:p>
            <a:pPr lvl="1"/>
            <a:r>
              <a:rPr lang="el-GR" dirty="0"/>
              <a:t>ενδιαφέρον και συμμετοχή</a:t>
            </a:r>
          </a:p>
          <a:p>
            <a:pPr lvl="1"/>
            <a:r>
              <a:rPr lang="el-GR" dirty="0"/>
              <a:t>συνεργασία</a:t>
            </a:r>
          </a:p>
          <a:p>
            <a:pPr lvl="1"/>
            <a:r>
              <a:rPr lang="el-GR" dirty="0"/>
              <a:t>αυτονομία και ανάληψη πρωτοβουλίας</a:t>
            </a:r>
          </a:p>
          <a:p>
            <a:r>
              <a:rPr lang="el-GR" dirty="0"/>
              <a:t>ολοκληρώνεται με παρατηρήσεις ως προς δύο κριτήρια: </a:t>
            </a:r>
          </a:p>
          <a:p>
            <a:pPr lvl="1"/>
            <a:r>
              <a:rPr lang="el-GR" dirty="0"/>
              <a:t>τα δυνατά σημεία: πού ο/η μαθητής/-</a:t>
            </a:r>
            <a:r>
              <a:rPr lang="el-GR" dirty="0" err="1"/>
              <a:t>ήτρια</a:t>
            </a:r>
            <a:r>
              <a:rPr lang="el-GR" dirty="0"/>
              <a:t> έχει παρουσιάσει βελτίωση ή δείχνει δυναμική ανάπτυξης.</a:t>
            </a:r>
          </a:p>
          <a:p>
            <a:pPr lvl="1"/>
            <a:r>
              <a:rPr lang="el-GR" dirty="0"/>
              <a:t>τα σημεία που χρειάζονται βελτίωση (με διακριτικό τρόπο οι αδυναμίες και οι δυσκολίες τους και γενικότερα οι τομείς όπου πρέπει να εστιάσουν την προσοχή τους. </a:t>
            </a:r>
          </a:p>
          <a:p>
            <a:endParaRPr lang="el-GR" dirty="0"/>
          </a:p>
          <a:p>
            <a:endParaRPr lang="el-GR" dirty="0"/>
          </a:p>
        </p:txBody>
      </p:sp>
    </p:spTree>
    <p:extLst>
      <p:ext uri="{BB962C8B-B14F-4D97-AF65-F5344CB8AC3E}">
        <p14:creationId xmlns:p14="http://schemas.microsoft.com/office/powerpoint/2010/main" val="21411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Έκθεση προόδου</a:t>
            </a:r>
          </a:p>
        </p:txBody>
      </p:sp>
      <p:sp>
        <p:nvSpPr>
          <p:cNvPr id="3" name="Θέση περιεχομένου 2"/>
          <p:cNvSpPr>
            <a:spLocks noGrp="1"/>
          </p:cNvSpPr>
          <p:nvPr>
            <p:ph idx="1"/>
          </p:nvPr>
        </p:nvSpPr>
        <p:spPr>
          <a:xfrm>
            <a:off x="838200" y="1825625"/>
            <a:ext cx="5704268" cy="4351338"/>
          </a:xfrm>
        </p:spPr>
        <p:txBody>
          <a:bodyPr/>
          <a:lstStyle/>
          <a:p>
            <a:r>
              <a:rPr lang="el-GR" dirty="0">
                <a:hlinkClick r:id="rId2" action="ppaction://hlinkfile"/>
              </a:rPr>
              <a:t>Α’ Μέρος</a:t>
            </a:r>
            <a:endParaRPr lang="el-GR" dirty="0"/>
          </a:p>
          <a:p>
            <a:r>
              <a:rPr lang="el-GR" dirty="0">
                <a:hlinkClick r:id="rId3" action="ppaction://hlinkfile"/>
              </a:rPr>
              <a:t>Β’ Μέρος</a:t>
            </a:r>
            <a:endParaRPr lang="el-GR" dirty="0"/>
          </a:p>
          <a:p>
            <a:endParaRPr lang="el-GR" dirty="0"/>
          </a:p>
          <a:p>
            <a:pPr marL="0" indent="0">
              <a:buNone/>
            </a:pPr>
            <a:endParaRPr lang="el-GR" dirty="0"/>
          </a:p>
        </p:txBody>
      </p:sp>
      <p:pic>
        <p:nvPicPr>
          <p:cNvPr id="4" name="Εικόνα 3"/>
          <p:cNvPicPr>
            <a:picLocks noChangeAspect="1"/>
          </p:cNvPicPr>
          <p:nvPr/>
        </p:nvPicPr>
        <p:blipFill>
          <a:blip r:embed="rId4"/>
          <a:stretch>
            <a:fillRect/>
          </a:stretch>
        </p:blipFill>
        <p:spPr>
          <a:xfrm>
            <a:off x="267814" y="3129235"/>
            <a:ext cx="5922709" cy="3047728"/>
          </a:xfrm>
          <a:prstGeom prst="rect">
            <a:avLst/>
          </a:prstGeom>
        </p:spPr>
      </p:pic>
      <p:sp>
        <p:nvSpPr>
          <p:cNvPr id="5" name="TextBox 4"/>
          <p:cNvSpPr txBox="1"/>
          <p:nvPr/>
        </p:nvSpPr>
        <p:spPr>
          <a:xfrm>
            <a:off x="6190523" y="1725768"/>
            <a:ext cx="5310311" cy="3046988"/>
          </a:xfrm>
          <a:prstGeom prst="rect">
            <a:avLst/>
          </a:prstGeom>
          <a:solidFill>
            <a:schemeClr val="accent4">
              <a:lumMod val="40000"/>
              <a:lumOff val="60000"/>
            </a:schemeClr>
          </a:solidFill>
        </p:spPr>
        <p:txBody>
          <a:bodyPr wrap="square" rtlCol="0">
            <a:spAutoFit/>
          </a:bodyPr>
          <a:lstStyle/>
          <a:p>
            <a:pPr algn="ctr"/>
            <a:r>
              <a:rPr lang="el-GR" sz="3200" dirty="0"/>
              <a:t>Για τη Β-</a:t>
            </a:r>
            <a:r>
              <a:rPr lang="el-GR" sz="3200" dirty="0" err="1"/>
              <a:t>θμια</a:t>
            </a:r>
            <a:r>
              <a:rPr lang="el-GR" sz="3200" dirty="0"/>
              <a:t> το μέρος αυτό το συμπληρώνει ο υπεύθυνος καθηγητής κάθε τμήματος συγκεντρώνοντας πληροφορίες από </a:t>
            </a:r>
            <a:r>
              <a:rPr lang="el-GR" sz="3200" dirty="0" err="1"/>
              <a:t>όλ@ς</a:t>
            </a:r>
            <a:r>
              <a:rPr lang="el-GR" sz="3200" dirty="0"/>
              <a:t> </a:t>
            </a:r>
            <a:r>
              <a:rPr lang="el-GR" sz="3200" dirty="0" err="1"/>
              <a:t>τ@ς</a:t>
            </a:r>
            <a:r>
              <a:rPr lang="el-GR" sz="3200" dirty="0"/>
              <a:t> </a:t>
            </a:r>
            <a:r>
              <a:rPr lang="el-GR" sz="3200" dirty="0" err="1"/>
              <a:t>εκπαιδευτικ@ς</a:t>
            </a:r>
            <a:r>
              <a:rPr lang="el-GR" sz="3200" dirty="0"/>
              <a:t>. </a:t>
            </a:r>
          </a:p>
        </p:txBody>
      </p:sp>
    </p:spTree>
    <p:extLst>
      <p:ext uri="{BB962C8B-B14F-4D97-AF65-F5344CB8AC3E}">
        <p14:creationId xmlns:p14="http://schemas.microsoft.com/office/powerpoint/2010/main" val="121619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751527"/>
            <a:ext cx="3149052" cy="2062103"/>
          </a:xfrm>
          <a:prstGeom prst="rect">
            <a:avLst/>
          </a:prstGeom>
          <a:noFill/>
        </p:spPr>
        <p:txBody>
          <a:bodyPr wrap="square" rtlCol="0">
            <a:spAutoFit/>
          </a:bodyPr>
          <a:lstStyle/>
          <a:p>
            <a:r>
              <a:rPr lang="el-GR" sz="3200" dirty="0"/>
              <a:t>Παραδείγματα: </a:t>
            </a:r>
            <a:br>
              <a:rPr lang="el-GR" sz="3200" dirty="0"/>
            </a:br>
            <a:endParaRPr lang="el-GR" sz="3200" dirty="0"/>
          </a:p>
          <a:p>
            <a:r>
              <a:rPr lang="el-GR" sz="3200" dirty="0"/>
              <a:t>Νεοελληνική Γλώσσα</a:t>
            </a:r>
          </a:p>
        </p:txBody>
      </p:sp>
      <p:sp>
        <p:nvSpPr>
          <p:cNvPr id="6" name="TextBox 5"/>
          <p:cNvSpPr txBox="1"/>
          <p:nvPr/>
        </p:nvSpPr>
        <p:spPr>
          <a:xfrm>
            <a:off x="3009363" y="257578"/>
            <a:ext cx="9182637" cy="6465194"/>
          </a:xfrm>
          <a:prstGeom prst="rect">
            <a:avLst/>
          </a:prstGeom>
          <a:solidFill>
            <a:schemeClr val="accent4">
              <a:lumMod val="20000"/>
              <a:lumOff val="80000"/>
            </a:schemeClr>
          </a:solidFill>
        </p:spPr>
        <p:txBody>
          <a:bodyPr wrap="square" rtlCol="0">
            <a:spAutoFit/>
          </a:bodyPr>
          <a:lstStyle/>
          <a:p>
            <a:r>
              <a:rPr lang="el-GR" sz="2200" dirty="0"/>
              <a:t>Αναγνωρίζει επαρκώς το περιεχόμενο και τη δομή σε ένα κείμενο και τα συσχετίζει με το επικοινωνιακό τους πλαίσιο. Είναι ωστόσο διστακτικός, όταν επιχειρούνται ερμηνείες ή απαιτείται κριτική προσέγγιση των κειμένων. Τα καταφέρνει όμως, όταν εργάζεται μαζί με συμμαθητές και συμμαθήτριές του σε ομάδα ή όταν υποστηρίζεται με κατάλληλες ερωτήσεις και οδηγίες. Κατά την παραγωγή κειμένων διατυπώνει την προσωπική του γνώμη χρησιμοποιώντας κατάλληλο λεξιλόγιο. Πρέπει ωστόσο να δείξει μεγαλύτερη προσοχή στη δομή του κειμένου του. Η δομή των κειμένων του βελτιώνεται σημαντικά, όταν εργάζεται με βάση συγκεκριμένο σχεδιάγραμμα ή όταν ξαναγράφει τα κείμενά του με βάση τις επισημάνσεις άλλων στη φάση της αξιολόγησής τους. </a:t>
            </a:r>
          </a:p>
          <a:p>
            <a:r>
              <a:rPr lang="el-GR" sz="2200" dirty="0"/>
              <a:t>Χρειάζεται επομένως μεγαλύτερη εστίαση στο συγκεκριμένο τομέα αλλά και περισσότερη εξάσκηση. Δείχνει ενδιαφέρον για το μάθημα, συμμετέχει ενεργά και συνεργάζεται όταν του δίνεται η ευκαιρία. Όταν συμμετέχει σε ομάδες εργασίας, ακούει τους άλλους, σέβεται τη γνώμη τους και συμβάλλει όσο μπορεί στην παραγωγή του συλλογικού προϊόντος. Φαίνεται ωστόσο να διστάζει να αναλάβει πρωτοβουλίες και να εργαστεί αυτόνομα.</a:t>
            </a:r>
          </a:p>
        </p:txBody>
      </p:sp>
    </p:spTree>
    <p:extLst>
      <p:ext uri="{BB962C8B-B14F-4D97-AF65-F5344CB8AC3E}">
        <p14:creationId xmlns:p14="http://schemas.microsoft.com/office/powerpoint/2010/main" val="300791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363007" y="1201336"/>
            <a:ext cx="8160007" cy="1260000"/>
          </a:xfrm>
          <a:prstGeom prst="rect">
            <a:avLst/>
          </a:prstGeom>
        </p:spPr>
      </p:pic>
      <p:pic>
        <p:nvPicPr>
          <p:cNvPr id="5" name="Εικόνα 4"/>
          <p:cNvPicPr>
            <a:picLocks noChangeAspect="1"/>
          </p:cNvPicPr>
          <p:nvPr/>
        </p:nvPicPr>
        <p:blipFill>
          <a:blip r:embed="rId3"/>
          <a:stretch>
            <a:fillRect/>
          </a:stretch>
        </p:blipFill>
        <p:spPr>
          <a:xfrm>
            <a:off x="2430987" y="3387022"/>
            <a:ext cx="9371251" cy="1260000"/>
          </a:xfrm>
          <a:prstGeom prst="rect">
            <a:avLst/>
          </a:prstGeom>
        </p:spPr>
      </p:pic>
    </p:spTree>
    <p:extLst>
      <p:ext uri="{BB962C8B-B14F-4D97-AF65-F5344CB8AC3E}">
        <p14:creationId xmlns:p14="http://schemas.microsoft.com/office/powerpoint/2010/main" val="444355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507040" y="735665"/>
            <a:ext cx="7542478" cy="2052000"/>
          </a:xfrm>
          <a:prstGeom prst="rect">
            <a:avLst/>
          </a:prstGeom>
        </p:spPr>
      </p:pic>
      <p:pic>
        <p:nvPicPr>
          <p:cNvPr id="5" name="Εικόνα 4"/>
          <p:cNvPicPr>
            <a:picLocks noChangeAspect="1"/>
          </p:cNvPicPr>
          <p:nvPr/>
        </p:nvPicPr>
        <p:blipFill>
          <a:blip r:embed="rId3"/>
          <a:stretch>
            <a:fillRect/>
          </a:stretch>
        </p:blipFill>
        <p:spPr>
          <a:xfrm>
            <a:off x="3071045" y="3158725"/>
            <a:ext cx="9120956" cy="2287918"/>
          </a:xfrm>
          <a:prstGeom prst="rect">
            <a:avLst/>
          </a:prstGeom>
        </p:spPr>
      </p:pic>
    </p:spTree>
    <p:extLst>
      <p:ext uri="{BB962C8B-B14F-4D97-AF65-F5344CB8AC3E}">
        <p14:creationId xmlns:p14="http://schemas.microsoft.com/office/powerpoint/2010/main" val="438136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636844" y="374767"/>
            <a:ext cx="8613981" cy="1984119"/>
          </a:xfrm>
          <a:prstGeom prst="rect">
            <a:avLst/>
          </a:prstGeom>
        </p:spPr>
      </p:pic>
      <p:pic>
        <p:nvPicPr>
          <p:cNvPr id="5" name="Εικόνα 4"/>
          <p:cNvPicPr>
            <a:picLocks noChangeAspect="1"/>
          </p:cNvPicPr>
          <p:nvPr/>
        </p:nvPicPr>
        <p:blipFill>
          <a:blip r:embed="rId3"/>
          <a:stretch>
            <a:fillRect/>
          </a:stretch>
        </p:blipFill>
        <p:spPr>
          <a:xfrm>
            <a:off x="2306198" y="3403165"/>
            <a:ext cx="9552386" cy="2016974"/>
          </a:xfrm>
          <a:prstGeom prst="rect">
            <a:avLst/>
          </a:prstGeom>
        </p:spPr>
      </p:pic>
    </p:spTree>
    <p:extLst>
      <p:ext uri="{BB962C8B-B14F-4D97-AF65-F5344CB8AC3E}">
        <p14:creationId xmlns:p14="http://schemas.microsoft.com/office/powerpoint/2010/main" val="1147110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759273" y="560430"/>
            <a:ext cx="8767066" cy="2414590"/>
          </a:xfrm>
          <a:prstGeom prst="rect">
            <a:avLst/>
          </a:prstGeom>
        </p:spPr>
      </p:pic>
      <p:pic>
        <p:nvPicPr>
          <p:cNvPr id="3" name="Εικόνα 2"/>
          <p:cNvPicPr>
            <a:picLocks noChangeAspect="1"/>
          </p:cNvPicPr>
          <p:nvPr/>
        </p:nvPicPr>
        <p:blipFill>
          <a:blip r:embed="rId3"/>
          <a:stretch>
            <a:fillRect/>
          </a:stretch>
        </p:blipFill>
        <p:spPr>
          <a:xfrm>
            <a:off x="3158627" y="3686642"/>
            <a:ext cx="8484373" cy="2095971"/>
          </a:xfrm>
          <a:prstGeom prst="rect">
            <a:avLst/>
          </a:prstGeom>
        </p:spPr>
      </p:pic>
    </p:spTree>
    <p:extLst>
      <p:ext uri="{BB962C8B-B14F-4D97-AF65-F5344CB8AC3E}">
        <p14:creationId xmlns:p14="http://schemas.microsoft.com/office/powerpoint/2010/main" val="1180099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720280" y="399209"/>
            <a:ext cx="7500125" cy="3039449"/>
          </a:xfrm>
          <a:prstGeom prst="rect">
            <a:avLst/>
          </a:prstGeom>
        </p:spPr>
      </p:pic>
      <p:pic>
        <p:nvPicPr>
          <p:cNvPr id="3" name="Εικόνα 2"/>
          <p:cNvPicPr>
            <a:picLocks noChangeAspect="1"/>
          </p:cNvPicPr>
          <p:nvPr/>
        </p:nvPicPr>
        <p:blipFill>
          <a:blip r:embed="rId3"/>
          <a:stretch>
            <a:fillRect/>
          </a:stretch>
        </p:blipFill>
        <p:spPr>
          <a:xfrm>
            <a:off x="4042827" y="3612399"/>
            <a:ext cx="7613231" cy="2775522"/>
          </a:xfrm>
          <a:prstGeom prst="rect">
            <a:avLst/>
          </a:prstGeom>
        </p:spPr>
      </p:pic>
    </p:spTree>
    <p:extLst>
      <p:ext uri="{BB962C8B-B14F-4D97-AF65-F5344CB8AC3E}">
        <p14:creationId xmlns:p14="http://schemas.microsoft.com/office/powerpoint/2010/main" val="323737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51527"/>
            <a:ext cx="3149052" cy="1631216"/>
          </a:xfrm>
          <a:prstGeom prst="rect">
            <a:avLst/>
          </a:prstGeom>
          <a:noFill/>
        </p:spPr>
        <p:txBody>
          <a:bodyPr wrap="square" rtlCol="0">
            <a:spAutoFit/>
          </a:bodyPr>
          <a:lstStyle/>
          <a:p>
            <a:r>
              <a:rPr lang="el-GR" sz="3200" dirty="0"/>
              <a:t>Παραδείγματα: </a:t>
            </a:r>
            <a:br>
              <a:rPr lang="el-GR" sz="3200" dirty="0"/>
            </a:br>
            <a:endParaRPr lang="el-GR" sz="3200" dirty="0"/>
          </a:p>
          <a:p>
            <a:r>
              <a:rPr lang="el-GR" sz="3600" dirty="0"/>
              <a:t>Χημεία</a:t>
            </a:r>
          </a:p>
        </p:txBody>
      </p:sp>
      <p:sp>
        <p:nvSpPr>
          <p:cNvPr id="4" name="TextBox 3"/>
          <p:cNvSpPr txBox="1"/>
          <p:nvPr/>
        </p:nvSpPr>
        <p:spPr>
          <a:xfrm>
            <a:off x="3149053" y="9089"/>
            <a:ext cx="9042947" cy="6863417"/>
          </a:xfrm>
          <a:prstGeom prst="rect">
            <a:avLst/>
          </a:prstGeom>
          <a:solidFill>
            <a:schemeClr val="accent4">
              <a:lumMod val="20000"/>
              <a:lumOff val="80000"/>
            </a:schemeClr>
          </a:solidFill>
        </p:spPr>
        <p:txBody>
          <a:bodyPr wrap="square" rtlCol="0">
            <a:spAutoFit/>
          </a:bodyPr>
          <a:lstStyle/>
          <a:p>
            <a:r>
              <a:rPr lang="el-GR" sz="2000" dirty="0"/>
              <a:t>Δεν κατανοεί τις βασικές έννοιες ούτε τις διαδικασίες, καθώς δεν δείχνει ενδιαφέρον για το μάθημα. Μπορεί να βελτιωθεί, εάν εστιάσει στη σύνδεση των συγκεκριμένων γνώσεων και των διαδικασιών με την καθημερινή ζωή, κάτι που σε κάθε μάθημα επιχειρούμε στην τάξη. Όσες φορές κλήθηκε να απαντήσει σε ανάλογα ερωτήματα μπόρεσε σε κάποιο βαθμό να ανταποκριθεί. Παρακολουθεί σε κάποιο βαθμό τις πειραματικές διαδικασίες, αλλά καθώς πρέπει να αξιοποιήσει βασικές έννοιες και να κατανοήσει σχετικές διαδικασίες, δυσκολεύεται να αναπαραστήσει τα ερευνητικά του αποτελέσματα, αλλά και να ερμηνεύει πίνακες, γραφικές παραστάσεις και εικονιστικές αναπαραστάσεις.</a:t>
            </a:r>
          </a:p>
          <a:p>
            <a:r>
              <a:rPr lang="el-GR" sz="2000" dirty="0"/>
              <a:t>Στόχος για το επόμενο τετράμηνο είναι να θέσει σχετικά ερωτήματα και να συνδέσει διάφορες κοινωνικές δραστηριότητες με τα όσα προσεγγίζουμε στο μάθημα της Χημείας. Πρέπει επίσης να στοχεύσει σε μεγαλύτερη συμμετοχή στις δραστηριότητες που αναπτύσσουμε στην τάξη.</a:t>
            </a:r>
          </a:p>
          <a:p>
            <a:r>
              <a:rPr lang="el-GR" sz="2000" dirty="0"/>
              <a:t>Στις εργασίες που γίνονται σε ομάδες παρακολουθεί τους συμμαθητές και τις συμμαθήτριές του αλλά δεν συμβάλλει στην εργασία που ως ομάδα έχουν αναλάβει. Περισσότερο αποτελεσματικός είναι όταν καλείται να εργαστεί πάνω σε ένα συγκεκριμένο πρόβλημα σε συνεργασία με κάποιο συμμαθητή του ή κάποια συμμαθήτριά του και τους δίνονται τα βήματα που πρέπει να ακολουθήσουν για την επίλυσή του. Στόχος για το επόμενο τετράμηνο είναι να κατακτήσει τις στρατηγικές επίλυσης προβλήματος χωρίς πλήρη καθοδήγηση.</a:t>
            </a:r>
          </a:p>
        </p:txBody>
      </p:sp>
    </p:spTree>
    <p:extLst>
      <p:ext uri="{BB962C8B-B14F-4D97-AF65-F5344CB8AC3E}">
        <p14:creationId xmlns:p14="http://schemas.microsoft.com/office/powerpoint/2010/main" val="232895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Πέντε στάδια</a:t>
            </a:r>
          </a:p>
        </p:txBody>
      </p:sp>
      <p:sp>
        <p:nvSpPr>
          <p:cNvPr id="3" name="Θέση περιεχομένου 2"/>
          <p:cNvSpPr>
            <a:spLocks noGrp="1"/>
          </p:cNvSpPr>
          <p:nvPr>
            <p:ph idx="1"/>
          </p:nvPr>
        </p:nvSpPr>
        <p:spPr>
          <a:xfrm>
            <a:off x="142741" y="1358721"/>
            <a:ext cx="10515600" cy="4665327"/>
          </a:xfrm>
        </p:spPr>
        <p:txBody>
          <a:bodyPr>
            <a:normAutofit/>
          </a:bodyPr>
          <a:lstStyle/>
          <a:p>
            <a:pPr marL="514350" indent="-514350">
              <a:lnSpc>
                <a:spcPct val="110000"/>
              </a:lnSpc>
              <a:spcBef>
                <a:spcPts val="600"/>
              </a:spcBef>
              <a:spcAft>
                <a:spcPts val="600"/>
              </a:spcAft>
              <a:buFont typeface="+mj-lt"/>
              <a:buAutoNum type="arabicPeriod"/>
            </a:pPr>
            <a:r>
              <a:rPr lang="el-GR" dirty="0"/>
              <a:t>Συλλογή αξιολογικών στοιχείων / τεκμηρίων</a:t>
            </a:r>
          </a:p>
          <a:p>
            <a:pPr marL="514350" indent="-514350">
              <a:lnSpc>
                <a:spcPct val="110000"/>
              </a:lnSpc>
              <a:spcBef>
                <a:spcPts val="600"/>
              </a:spcBef>
              <a:spcAft>
                <a:spcPts val="600"/>
              </a:spcAft>
              <a:buFont typeface="+mj-lt"/>
              <a:buAutoNum type="arabicPeriod"/>
            </a:pPr>
            <a:r>
              <a:rPr lang="el-GR" dirty="0"/>
              <a:t>Καταγραφές αξιολογικών στοιχείων / τεκμηρίων</a:t>
            </a:r>
          </a:p>
          <a:p>
            <a:pPr marL="514350" indent="-514350">
              <a:lnSpc>
                <a:spcPct val="110000"/>
              </a:lnSpc>
              <a:spcBef>
                <a:spcPts val="600"/>
              </a:spcBef>
              <a:spcAft>
                <a:spcPts val="600"/>
              </a:spcAft>
              <a:buFont typeface="+mj-lt"/>
              <a:buAutoNum type="arabicPeriod"/>
            </a:pPr>
            <a:r>
              <a:rPr lang="el-GR" dirty="0"/>
              <a:t>Ερμηνεία και ανάλυση αξιολογικών στοιχείων / τεκμηρίων</a:t>
            </a:r>
          </a:p>
          <a:p>
            <a:pPr marL="514350" indent="-514350">
              <a:lnSpc>
                <a:spcPct val="110000"/>
              </a:lnSpc>
              <a:spcBef>
                <a:spcPts val="600"/>
              </a:spcBef>
              <a:spcAft>
                <a:spcPts val="600"/>
              </a:spcAft>
              <a:buFont typeface="+mj-lt"/>
              <a:buAutoNum type="arabicPeriod"/>
            </a:pPr>
            <a:r>
              <a:rPr lang="el-GR" dirty="0"/>
              <a:t>Αξιοποίηση αξιολογικών στοιχείων / τεκμηρίων και της ερμηνείας τους</a:t>
            </a:r>
          </a:p>
          <a:p>
            <a:pPr marL="514350" indent="-514350">
              <a:lnSpc>
                <a:spcPct val="110000"/>
              </a:lnSpc>
              <a:spcBef>
                <a:spcPts val="600"/>
              </a:spcBef>
              <a:spcAft>
                <a:spcPts val="600"/>
              </a:spcAft>
              <a:buFont typeface="+mj-lt"/>
              <a:buAutoNum type="arabicPeriod"/>
            </a:pPr>
            <a:r>
              <a:rPr lang="el-GR" dirty="0"/>
              <a:t>Έκθεση προόδου: ποιοτική αποτύπωση της επίδοσης του/της μαθητή/-</a:t>
            </a:r>
            <a:r>
              <a:rPr lang="el-GR" dirty="0" err="1"/>
              <a:t>ήτριας</a:t>
            </a:r>
            <a:r>
              <a:rPr lang="el-GR" dirty="0"/>
              <a:t> και της μαθησιακής αναπτυξιακής του/της πορείας με παράλληλη ανάδειξη των προοπτικών βελτίωσης</a:t>
            </a:r>
          </a:p>
          <a:p>
            <a:pPr marL="514350" indent="-514350">
              <a:lnSpc>
                <a:spcPct val="110000"/>
              </a:lnSpc>
              <a:spcBef>
                <a:spcPts val="600"/>
              </a:spcBef>
              <a:spcAft>
                <a:spcPts val="600"/>
              </a:spcAft>
              <a:buFont typeface="+mj-lt"/>
              <a:buAutoNum type="arabicPeriod"/>
            </a:pPr>
            <a:endParaRPr lang="el-GR" dirty="0"/>
          </a:p>
          <a:p>
            <a:pPr marL="0" indent="0" algn="ctr">
              <a:lnSpc>
                <a:spcPct val="110000"/>
              </a:lnSpc>
              <a:spcBef>
                <a:spcPts val="600"/>
              </a:spcBef>
              <a:spcAft>
                <a:spcPts val="600"/>
              </a:spcAft>
              <a:buNone/>
            </a:pPr>
            <a:r>
              <a:rPr lang="el-GR" dirty="0"/>
              <a:t>είναι διαδικασία </a:t>
            </a:r>
            <a:r>
              <a:rPr lang="el-GR" b="1" dirty="0">
                <a:solidFill>
                  <a:srgbClr val="FF0000"/>
                </a:solidFill>
                <a:effectLst>
                  <a:outerShdw blurRad="38100" dist="38100" dir="2700000" algn="tl">
                    <a:srgbClr val="000000">
                      <a:alpha val="43137"/>
                    </a:srgbClr>
                  </a:outerShdw>
                </a:effectLst>
              </a:rPr>
              <a:t>μη γραμμική </a:t>
            </a:r>
            <a:r>
              <a:rPr lang="el-GR" dirty="0"/>
              <a:t>/ </a:t>
            </a:r>
            <a:r>
              <a:rPr lang="el-GR" b="1" dirty="0" err="1">
                <a:solidFill>
                  <a:srgbClr val="FF0000"/>
                </a:solidFill>
                <a:effectLst>
                  <a:outerShdw blurRad="38100" dist="38100" dir="2700000" algn="tl">
                    <a:srgbClr val="000000">
                      <a:alpha val="43137"/>
                    </a:srgbClr>
                  </a:outerShdw>
                </a:effectLst>
              </a:rPr>
              <a:t>αναστοχαστική</a:t>
            </a:r>
            <a:r>
              <a:rPr lang="el-GR" b="1" dirty="0">
                <a:solidFill>
                  <a:srgbClr val="FF0000"/>
                </a:solidFill>
                <a:effectLst>
                  <a:outerShdw blurRad="38100" dist="38100" dir="2700000" algn="tl">
                    <a:srgbClr val="000000">
                      <a:alpha val="43137"/>
                    </a:srgbClr>
                  </a:outerShdw>
                </a:effectLst>
              </a:rPr>
              <a:t> </a:t>
            </a:r>
          </a:p>
          <a:p>
            <a:pPr marL="0" indent="0" algn="ctr">
              <a:lnSpc>
                <a:spcPct val="110000"/>
              </a:lnSpc>
              <a:spcBef>
                <a:spcPts val="600"/>
              </a:spcBef>
              <a:spcAft>
                <a:spcPts val="600"/>
              </a:spcAft>
              <a:buNone/>
            </a:pPr>
            <a:r>
              <a:rPr lang="el-GR" dirty="0"/>
              <a:t>με ερευνητικό προσανατολισμό</a:t>
            </a:r>
          </a:p>
        </p:txBody>
      </p:sp>
    </p:spTree>
    <p:extLst>
      <p:ext uri="{BB962C8B-B14F-4D97-AF65-F5344CB8AC3E}">
        <p14:creationId xmlns:p14="http://schemas.microsoft.com/office/powerpoint/2010/main" val="242806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751527"/>
            <a:ext cx="2987899" cy="1384995"/>
          </a:xfrm>
          <a:prstGeom prst="rect">
            <a:avLst/>
          </a:prstGeom>
          <a:noFill/>
        </p:spPr>
        <p:txBody>
          <a:bodyPr wrap="square" rtlCol="0">
            <a:spAutoFit/>
          </a:bodyPr>
          <a:lstStyle/>
          <a:p>
            <a:r>
              <a:rPr lang="el-GR" sz="2800" dirty="0"/>
              <a:t>Παραδείγματα: </a:t>
            </a:r>
            <a:br>
              <a:rPr lang="el-GR" sz="2800" dirty="0"/>
            </a:br>
            <a:endParaRPr lang="el-GR" sz="2800" dirty="0"/>
          </a:p>
          <a:p>
            <a:r>
              <a:rPr lang="el-GR" sz="2800" dirty="0"/>
              <a:t>Ιστορία</a:t>
            </a:r>
          </a:p>
        </p:txBody>
      </p:sp>
      <p:sp>
        <p:nvSpPr>
          <p:cNvPr id="4" name="TextBox 3"/>
          <p:cNvSpPr txBox="1"/>
          <p:nvPr/>
        </p:nvSpPr>
        <p:spPr>
          <a:xfrm>
            <a:off x="2768958" y="89532"/>
            <a:ext cx="9247031" cy="6768467"/>
          </a:xfrm>
          <a:prstGeom prst="rect">
            <a:avLst/>
          </a:prstGeom>
          <a:solidFill>
            <a:schemeClr val="accent4">
              <a:lumMod val="20000"/>
              <a:lumOff val="80000"/>
            </a:schemeClr>
          </a:solidFill>
        </p:spPr>
        <p:txBody>
          <a:bodyPr wrap="square" rtlCol="0">
            <a:spAutoFit/>
          </a:bodyPr>
          <a:lstStyle/>
          <a:p>
            <a:r>
              <a:rPr lang="el-GR" dirty="0"/>
              <a:t>Έχει επαρκή γνώση των ιστορικών γεγονότων της περιόδου που μελετάμε και τα συσχετίζει μεταξύ τους αναζητώντας </a:t>
            </a:r>
            <a:r>
              <a:rPr lang="el-GR" dirty="0" err="1"/>
              <a:t>αιτιακές</a:t>
            </a:r>
            <a:r>
              <a:rPr lang="el-GR" dirty="0"/>
              <a:t> σχέσεις. Γνωρίζει το ιστορικό πλαίσιο και αντιλαμβάνεται τη σημασία του για την κατανόηση της πολυπλοκότητας της ιστορικής εξέλιξης. Αρκετές φορές, κυρίως όταν διερευνώνται οι πολιτικές παράμετροι, μελετά με ιδιαίτερο ενδιαφέρον τις διαφορετικές ερμηνευτικές προσεγγίσεις των ιστορικών. Την στάση αυτή καλό είναι να υιοθετήσει και κατά τη συζήτηση των διαφορετικών απόψεων με τους συμμαθητές του και τις συμμαθήτριές του κυρίως όταν επιχειρούν ανάλογες ερμηνείες σε ομάδες εργασίας, ώστε να αποφεύγει </a:t>
            </a:r>
            <a:r>
              <a:rPr lang="el-GR" dirty="0" err="1"/>
              <a:t>στερεοτυπικες</a:t>
            </a:r>
            <a:r>
              <a:rPr lang="el-GR" dirty="0"/>
              <a:t> κρίσεις. Δείχνοντας το ίδιο ενδιαφέρον για όλες τις παραμέτρους που διερευνώνται, θα μπορέσει να κατανοήσει τις σχέσεις και τις αλληλεπιδράσεις των ποικίλων παραμέτρων, αλλά και τις συνέπειες στη ζωή των ανθρώπων.</a:t>
            </a:r>
          </a:p>
          <a:p>
            <a:r>
              <a:rPr lang="el-GR" dirty="0"/>
              <a:t>Χρειάζεται επίσης μεγαλύτερη και πιο συστηματική προσπάθεια κατά την επεξεργασία των πηγών, ώστε να κατανοήσει καλύτερα τον τρόπο με τον οποίο προσεγγίζουμε το παρελθόν. Εργάζεται αποτελεσματικά, όταν επεξεργάζεται φύλλα εργασίας. Πρέπει όμως να εξοικειωθεί με την ιστοριογραφική μεθοδολογία τόσο στην επιλογή των πηγών που θα αξιοποιήσει ως τεκμήρια όσο και στη διατύπωση ιστορικών ερωτημάτων, ώστε να τα διερευνά και να αναζητά απαντήσεις μέσα από το συνδυασμό των τεκμηρίων και των ιστορικών του γνώσεων. Δείχνει ενδιαφέρον κατά την μελέτη πινάκων και χαρτών </a:t>
            </a:r>
          </a:p>
          <a:p>
            <a:r>
              <a:rPr lang="el-GR" dirty="0"/>
              <a:t>και συμμετέχει ενεργά στην επεξεργασία τους στην τάξη κυρίως σε ομάδες εργασίας. Φαίνεται να μπορεί να αξιοποιήσει στοιχεία από τις πηγές και να διατυπώσει μια ερμηνεία αλλά δεν το επιχειρεί συστηματικά παρά μόνο αν του ζητηθεί σε συγκεκριμένες ασκήσεις διαγωνισμάτων. Πρόκειται για μια δεξιότητα που πρέπει να αναπτύξει στο επόμενο τετράμηνο. Η συστηματική προσπάθεια σε αυτό τον τομέα θα τον βοηθήσει να λειτουργήσει περισσότερο αυτόνομα και να πάρει πρωτοβουλίες.</a:t>
            </a:r>
          </a:p>
        </p:txBody>
      </p:sp>
    </p:spTree>
    <p:extLst>
      <p:ext uri="{BB962C8B-B14F-4D97-AF65-F5344CB8AC3E}">
        <p14:creationId xmlns:p14="http://schemas.microsoft.com/office/powerpoint/2010/main" val="394688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a:t>Συλλογή αξιολογικών στοιχείων / τεκμηρίων (1/3)</a:t>
            </a:r>
          </a:p>
        </p:txBody>
      </p:sp>
      <p:sp>
        <p:nvSpPr>
          <p:cNvPr id="4" name="Στρογγυλεμένο ορθογώνιο 3"/>
          <p:cNvSpPr/>
          <p:nvPr/>
        </p:nvSpPr>
        <p:spPr>
          <a:xfrm>
            <a:off x="838200" y="1983346"/>
            <a:ext cx="3270161" cy="113334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Σχεδιασμός της διδασκαλίας</a:t>
            </a:r>
          </a:p>
        </p:txBody>
      </p:sp>
      <p:sp>
        <p:nvSpPr>
          <p:cNvPr id="5" name="Στρογγυλεμένο ορθογώνιο 4"/>
          <p:cNvSpPr/>
          <p:nvPr/>
        </p:nvSpPr>
        <p:spPr>
          <a:xfrm>
            <a:off x="8259651" y="1983345"/>
            <a:ext cx="3270161" cy="113334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Επιλογή διδακτικών πρακτικών </a:t>
            </a:r>
          </a:p>
        </p:txBody>
      </p:sp>
      <p:sp>
        <p:nvSpPr>
          <p:cNvPr id="6" name="Στρογγυλεμένο ορθογώνιο 5"/>
          <p:cNvSpPr/>
          <p:nvPr/>
        </p:nvSpPr>
        <p:spPr>
          <a:xfrm>
            <a:off x="3088783" y="3409343"/>
            <a:ext cx="6014434" cy="113334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Συλλογή αξιολογικών στοιχείων/τεκμηρίων</a:t>
            </a:r>
          </a:p>
        </p:txBody>
      </p:sp>
      <p:cxnSp>
        <p:nvCxnSpPr>
          <p:cNvPr id="8" name="Ευθύγραμμο βέλος σύνδεσης 7"/>
          <p:cNvCxnSpPr>
            <a:stCxn id="6" idx="2"/>
          </p:cNvCxnSpPr>
          <p:nvPr/>
        </p:nvCxnSpPr>
        <p:spPr>
          <a:xfrm>
            <a:off x="6096000" y="4542684"/>
            <a:ext cx="0" cy="612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Στρογγυλεμένο ορθογώνιο 8"/>
          <p:cNvSpPr/>
          <p:nvPr/>
        </p:nvSpPr>
        <p:spPr>
          <a:xfrm>
            <a:off x="2295098" y="5154684"/>
            <a:ext cx="7601803" cy="1353855"/>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Η διαδικασία και το αποτέλεσμα της μάθησης και της ανάπτυξης των μαθητών/τριών </a:t>
            </a:r>
          </a:p>
          <a:p>
            <a:pPr algn="ctr"/>
            <a:r>
              <a:rPr lang="el-GR" sz="2000" dirty="0">
                <a:solidFill>
                  <a:schemeClr val="tx1"/>
                </a:solidFill>
              </a:rPr>
              <a:t>καθίστανται «ορατά»</a:t>
            </a:r>
          </a:p>
        </p:txBody>
      </p:sp>
    </p:spTree>
    <p:extLst>
      <p:ext uri="{BB962C8B-B14F-4D97-AF65-F5344CB8AC3E}">
        <p14:creationId xmlns:p14="http://schemas.microsoft.com/office/powerpoint/2010/main" val="332738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a:t>Συλλογή αξιολογικών στοιχείων / τεκμηρίων (2/3)</a:t>
            </a:r>
          </a:p>
        </p:txBody>
      </p:sp>
      <p:sp>
        <p:nvSpPr>
          <p:cNvPr id="4" name="Στρογγυλεμένο ορθογώνιο 3"/>
          <p:cNvSpPr/>
          <p:nvPr/>
        </p:nvSpPr>
        <p:spPr>
          <a:xfrm>
            <a:off x="838200" y="1983346"/>
            <a:ext cx="10052713" cy="1133341"/>
          </a:xfrm>
          <a:prstGeom prst="round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a:solidFill>
                  <a:schemeClr val="tx1"/>
                </a:solidFill>
              </a:rPr>
              <a:t>Κεντρικά ερωτήματα που καθοδηγούν τις ενέργειές μας στο στάδιο αυτό</a:t>
            </a:r>
          </a:p>
        </p:txBody>
      </p:sp>
      <p:sp>
        <p:nvSpPr>
          <p:cNvPr id="3" name="TextBox 2"/>
          <p:cNvSpPr txBox="1"/>
          <p:nvPr/>
        </p:nvSpPr>
        <p:spPr>
          <a:xfrm>
            <a:off x="838200" y="3548418"/>
            <a:ext cx="10666863" cy="3016210"/>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l-GR" sz="3200" dirty="0"/>
              <a:t>Ποιες είναι οι πληροφορίες που επιδιώκω να συλλέξω;</a:t>
            </a:r>
          </a:p>
          <a:p>
            <a:pPr marL="285750" indent="-285750">
              <a:spcBef>
                <a:spcPts val="600"/>
              </a:spcBef>
              <a:spcAft>
                <a:spcPts val="600"/>
              </a:spcAft>
              <a:buFont typeface="Arial" panose="020B0604020202020204" pitchFamily="34" charset="0"/>
              <a:buChar char="•"/>
            </a:pPr>
            <a:r>
              <a:rPr lang="el-GR" sz="3200" dirty="0"/>
              <a:t>Τι ακριβώς θέλω να αξιολογήσω;</a:t>
            </a:r>
          </a:p>
          <a:p>
            <a:pPr marL="285750" indent="-285750">
              <a:spcBef>
                <a:spcPts val="600"/>
              </a:spcBef>
              <a:spcAft>
                <a:spcPts val="600"/>
              </a:spcAft>
              <a:buFont typeface="Arial" panose="020B0604020202020204" pitchFamily="34" charset="0"/>
              <a:buChar char="•"/>
            </a:pPr>
            <a:r>
              <a:rPr lang="el-GR" sz="3200" dirty="0"/>
              <a:t>Ποιο είναι το υλικό που θα μου δώσει πληροφορίες;</a:t>
            </a:r>
          </a:p>
          <a:p>
            <a:pPr marL="285750" indent="-285750">
              <a:spcBef>
                <a:spcPts val="600"/>
              </a:spcBef>
              <a:spcAft>
                <a:spcPts val="600"/>
              </a:spcAft>
              <a:buFont typeface="Arial" panose="020B0604020202020204" pitchFamily="34" charset="0"/>
              <a:buChar char="•"/>
            </a:pPr>
            <a:r>
              <a:rPr lang="el-GR" sz="3200" dirty="0"/>
              <a:t>Ποια μέθοδος αξιολόγησης είναι η πιο κατάλληλη, για να συλλέξω πληροφορίες που χρειάζομαι; </a:t>
            </a:r>
          </a:p>
        </p:txBody>
      </p:sp>
    </p:spTree>
    <p:extLst>
      <p:ext uri="{BB962C8B-B14F-4D97-AF65-F5344CB8AC3E}">
        <p14:creationId xmlns:p14="http://schemas.microsoft.com/office/powerpoint/2010/main" val="415151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a:t>Συλλογή αξιολογικών στοιχείων / τεκμηρίων (3/3)</a:t>
            </a:r>
          </a:p>
        </p:txBody>
      </p:sp>
      <p:sp>
        <p:nvSpPr>
          <p:cNvPr id="4" name="Στρογγυλεμένο ορθογώνιο 3"/>
          <p:cNvSpPr/>
          <p:nvPr/>
        </p:nvSpPr>
        <p:spPr>
          <a:xfrm>
            <a:off x="933165" y="1983346"/>
            <a:ext cx="10325669" cy="1133341"/>
          </a:xfrm>
          <a:prstGeom prst="round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a:solidFill>
                  <a:schemeClr val="tx1"/>
                </a:solidFill>
              </a:rPr>
              <a:t>αναζητούμε πληροφορίες σχετικά με:</a:t>
            </a:r>
          </a:p>
        </p:txBody>
      </p:sp>
      <p:sp>
        <p:nvSpPr>
          <p:cNvPr id="3" name="TextBox 2"/>
          <p:cNvSpPr txBox="1"/>
          <p:nvPr/>
        </p:nvSpPr>
        <p:spPr>
          <a:xfrm>
            <a:off x="343468" y="3471336"/>
            <a:ext cx="11505062" cy="2677656"/>
          </a:xfrm>
          <a:prstGeom prst="rect">
            <a:avLst/>
          </a:prstGeom>
          <a:noFill/>
        </p:spPr>
        <p:txBody>
          <a:bodyPr wrap="square" rtlCol="0">
            <a:spAutoFit/>
          </a:bodyPr>
          <a:lstStyle/>
          <a:p>
            <a:pPr marL="457200" indent="-457200">
              <a:buFont typeface="Arial" panose="020B0604020202020204" pitchFamily="34" charset="0"/>
              <a:buChar char="•"/>
            </a:pPr>
            <a:r>
              <a:rPr lang="el-GR" sz="2800" dirty="0"/>
              <a:t>τις ικανότητες και δεξιότητες των μαθητών και των μαθητριών: π.χ. την επικοινωνία, τη δημιουργική και κριτική τους σκέψη.</a:t>
            </a:r>
          </a:p>
          <a:p>
            <a:pPr marL="457200" indent="-457200">
              <a:buFont typeface="Arial" panose="020B0604020202020204" pitchFamily="34" charset="0"/>
              <a:buChar char="•"/>
            </a:pPr>
            <a:r>
              <a:rPr lang="el-GR" sz="2800" dirty="0"/>
              <a:t>τις στάσεις των μαθητών και των μαθητριών: π.χ. τον σεβασμό προς τους/τις συνομηλίκους, τη στάση απέναντι στη διαδικασία της μάθησης αλλά και το σχολείο. </a:t>
            </a:r>
          </a:p>
          <a:p>
            <a:pPr marL="457200" indent="-457200">
              <a:buFont typeface="Arial" panose="020B0604020202020204" pitchFamily="34" charset="0"/>
              <a:buChar char="•"/>
            </a:pPr>
            <a:r>
              <a:rPr lang="el-GR" sz="2800" dirty="0"/>
              <a:t>τις γνώσεις των μαθητών και μαθητριών στα διάφορα γνωστικά πεδία.</a:t>
            </a:r>
          </a:p>
        </p:txBody>
      </p:sp>
    </p:spTree>
    <p:extLst>
      <p:ext uri="{BB962C8B-B14F-4D97-AF65-F5344CB8AC3E}">
        <p14:creationId xmlns:p14="http://schemas.microsoft.com/office/powerpoint/2010/main" val="204240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Καταγραφές αξιολογικών στοιχείων / τεκμηρίων (1/2)</a:t>
            </a:r>
          </a:p>
        </p:txBody>
      </p:sp>
      <p:sp>
        <p:nvSpPr>
          <p:cNvPr id="3" name="Θέση περιεχομένου 2"/>
          <p:cNvSpPr>
            <a:spLocks noGrp="1"/>
          </p:cNvSpPr>
          <p:nvPr>
            <p:ph idx="1"/>
          </p:nvPr>
        </p:nvSpPr>
        <p:spPr/>
        <p:txBody>
          <a:bodyPr>
            <a:normAutofit/>
          </a:bodyPr>
          <a:lstStyle/>
          <a:p>
            <a:r>
              <a:rPr lang="el-GR" dirty="0"/>
              <a:t>τι κατανοεί </a:t>
            </a:r>
          </a:p>
          <a:p>
            <a:r>
              <a:rPr lang="el-GR" dirty="0"/>
              <a:t>τι μπορεί να κάνει</a:t>
            </a:r>
          </a:p>
          <a:p>
            <a:r>
              <a:rPr lang="el-GR" dirty="0"/>
              <a:t>πώς συμμετέχει / συνεργάζεται με άλλους </a:t>
            </a:r>
          </a:p>
          <a:p>
            <a:r>
              <a:rPr lang="el-GR" dirty="0"/>
              <a:t>ποιος είναι ο ιδιαίτερος τρόπος με τον οποίο μαθαίνει</a:t>
            </a:r>
          </a:p>
          <a:p>
            <a:r>
              <a:rPr lang="el-GR" dirty="0"/>
              <a:t>τι </a:t>
            </a:r>
            <a:r>
              <a:rPr lang="el-GR" dirty="0" err="1"/>
              <a:t>τ@ν</a:t>
            </a:r>
            <a:r>
              <a:rPr lang="el-GR" dirty="0"/>
              <a:t> ενδιαφέρει / </a:t>
            </a:r>
            <a:r>
              <a:rPr lang="el-GR" dirty="0" err="1"/>
              <a:t>τ@ν</a:t>
            </a:r>
            <a:r>
              <a:rPr lang="el-GR" dirty="0"/>
              <a:t> κινητοποιεί</a:t>
            </a:r>
          </a:p>
          <a:p>
            <a:r>
              <a:rPr lang="el-GR" dirty="0"/>
              <a:t>σε τι είδους δραστηριότητες συμμετέχει</a:t>
            </a:r>
          </a:p>
          <a:p>
            <a:r>
              <a:rPr lang="el-GR" dirty="0"/>
              <a:t>τι είδους πρωτοβουλίες παίρνει</a:t>
            </a:r>
          </a:p>
        </p:txBody>
      </p:sp>
    </p:spTree>
    <p:extLst>
      <p:ext uri="{BB962C8B-B14F-4D97-AF65-F5344CB8AC3E}">
        <p14:creationId xmlns:p14="http://schemas.microsoft.com/office/powerpoint/2010/main" val="277170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136" y="107323"/>
            <a:ext cx="8596312" cy="1320800"/>
          </a:xfrm>
        </p:spPr>
        <p:txBody>
          <a:bodyPr/>
          <a:lstStyle/>
          <a:p>
            <a:pPr algn="ctr"/>
            <a:r>
              <a:rPr lang="el-GR" dirty="0"/>
              <a:t>Καταγραφές αξιολογικών στοιχείων / τεκμηρίων (2/2)</a:t>
            </a:r>
          </a:p>
        </p:txBody>
      </p:sp>
      <p:sp>
        <p:nvSpPr>
          <p:cNvPr id="3" name="Θέση περιεχομένου 2"/>
          <p:cNvSpPr>
            <a:spLocks noGrp="1"/>
          </p:cNvSpPr>
          <p:nvPr>
            <p:ph idx="1"/>
          </p:nvPr>
        </p:nvSpPr>
        <p:spPr>
          <a:xfrm>
            <a:off x="655093" y="1428123"/>
            <a:ext cx="9441944" cy="5286576"/>
          </a:xfrm>
        </p:spPr>
        <p:txBody>
          <a:bodyPr>
            <a:normAutofit/>
          </a:bodyPr>
          <a:lstStyle/>
          <a:p>
            <a:pPr>
              <a:lnSpc>
                <a:spcPct val="110000"/>
              </a:lnSpc>
              <a:spcBef>
                <a:spcPts val="0"/>
              </a:spcBef>
            </a:pPr>
            <a:r>
              <a:rPr lang="el-GR" dirty="0"/>
              <a:t>Οι καταγραφές μπορεί να περιλαμβάνουν </a:t>
            </a:r>
          </a:p>
          <a:p>
            <a:pPr lvl="1">
              <a:lnSpc>
                <a:spcPct val="110000"/>
              </a:lnSpc>
              <a:spcBef>
                <a:spcPts val="0"/>
              </a:spcBef>
            </a:pPr>
            <a:r>
              <a:rPr lang="el-GR" dirty="0"/>
              <a:t>σημειώσεις, </a:t>
            </a:r>
          </a:p>
          <a:p>
            <a:pPr lvl="1">
              <a:lnSpc>
                <a:spcPct val="110000"/>
              </a:lnSpc>
              <a:spcBef>
                <a:spcPts val="0"/>
              </a:spcBef>
            </a:pPr>
            <a:r>
              <a:rPr lang="el-GR" dirty="0"/>
              <a:t>λίστες ελέγχου, </a:t>
            </a:r>
          </a:p>
          <a:p>
            <a:pPr lvl="1">
              <a:lnSpc>
                <a:spcPct val="110000"/>
              </a:lnSpc>
              <a:spcBef>
                <a:spcPts val="0"/>
              </a:spcBef>
            </a:pPr>
            <a:r>
              <a:rPr lang="el-GR" dirty="0"/>
              <a:t>φωτογραφίες, </a:t>
            </a:r>
          </a:p>
          <a:p>
            <a:pPr lvl="1">
              <a:lnSpc>
                <a:spcPct val="110000"/>
              </a:lnSpc>
              <a:spcBef>
                <a:spcPts val="0"/>
              </a:spcBef>
            </a:pPr>
            <a:r>
              <a:rPr lang="el-GR" dirty="0"/>
              <a:t>βιντεοσκοπήσεις, </a:t>
            </a:r>
          </a:p>
          <a:p>
            <a:pPr lvl="1">
              <a:lnSpc>
                <a:spcPct val="110000"/>
              </a:lnSpc>
              <a:spcBef>
                <a:spcPts val="0"/>
              </a:spcBef>
            </a:pPr>
            <a:r>
              <a:rPr lang="el-GR" dirty="0"/>
              <a:t>δείγματα από όσα κάνουν, δημιουργούν και λένε οι </a:t>
            </a:r>
            <a:r>
              <a:rPr lang="el-GR" dirty="0" err="1"/>
              <a:t>μαθητ@ς</a:t>
            </a:r>
            <a:r>
              <a:rPr lang="el-GR" dirty="0"/>
              <a:t> (απαντήσεις, ζωγραφιές, τεστ, εργασίες, φύλλα εργασίας, φύλλα </a:t>
            </a:r>
            <a:r>
              <a:rPr lang="el-GR" dirty="0" err="1"/>
              <a:t>αυτοαξιολόγησης</a:t>
            </a:r>
            <a:r>
              <a:rPr lang="el-GR" dirty="0"/>
              <a:t>, ατομικούς φακέλους, εννοιολογικούς χάρτες κ.λπ.). </a:t>
            </a:r>
          </a:p>
          <a:p>
            <a:pPr>
              <a:lnSpc>
                <a:spcPct val="110000"/>
              </a:lnSpc>
              <a:spcBef>
                <a:spcPts val="0"/>
              </a:spcBef>
            </a:pPr>
            <a:r>
              <a:rPr lang="el-GR" dirty="0"/>
              <a:t>λ.χ. μετά το πέρας μιας εβδομάδας ο/η εκπαιδευτικός καταγράφει στο ημερολόγιο της τάξης στοιχεία που αφορούν την επίτευξη των στόχων που είχε ορίσει για όλη την τάξη, αλλά και κάθε μαθητή και μαθήτρια. </a:t>
            </a:r>
          </a:p>
          <a:p>
            <a:pPr>
              <a:lnSpc>
                <a:spcPct val="110000"/>
              </a:lnSpc>
              <a:spcBef>
                <a:spcPts val="0"/>
              </a:spcBef>
            </a:pPr>
            <a:r>
              <a:rPr lang="el-GR" dirty="0"/>
              <a:t>Οι καταγραφές μπορούν να αποθηκεύονται στον ατομικό φάκελο κάθε </a:t>
            </a:r>
            <a:r>
              <a:rPr lang="el-GR" dirty="0" err="1"/>
              <a:t>μαθητ</a:t>
            </a:r>
            <a:r>
              <a:rPr lang="el-GR" dirty="0"/>
              <a:t>@ ή στον φάκελο του/της εκπαιδευτικού ή ακόμη και στο ημερολόγιό του/της. </a:t>
            </a:r>
          </a:p>
          <a:p>
            <a:pPr marL="0" indent="0">
              <a:lnSpc>
                <a:spcPct val="110000"/>
              </a:lnSpc>
              <a:spcBef>
                <a:spcPts val="0"/>
              </a:spcBef>
              <a:buNone/>
            </a:pPr>
            <a:endParaRPr lang="el-GR" dirty="0"/>
          </a:p>
        </p:txBody>
      </p:sp>
    </p:spTree>
    <p:extLst>
      <p:ext uri="{BB962C8B-B14F-4D97-AF65-F5344CB8AC3E}">
        <p14:creationId xmlns:p14="http://schemas.microsoft.com/office/powerpoint/2010/main" val="137304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Ερμηνεία και ανάλυση αξιολογικών στοιχείων / τεκμηρίων</a:t>
            </a:r>
          </a:p>
        </p:txBody>
      </p:sp>
      <p:sp>
        <p:nvSpPr>
          <p:cNvPr id="3" name="Θέση περιεχομένου 2"/>
          <p:cNvSpPr>
            <a:spLocks noGrp="1"/>
          </p:cNvSpPr>
          <p:nvPr>
            <p:ph idx="1"/>
          </p:nvPr>
        </p:nvSpPr>
        <p:spPr/>
        <p:txBody>
          <a:bodyPr/>
          <a:lstStyle/>
          <a:p>
            <a:r>
              <a:rPr lang="el-GR" sz="2400" dirty="0"/>
              <a:t>Για να οδηγεί η ερμηνεία μας σε ασφαλή δυνατόν συμπεράσματα πρέπει να είναι </a:t>
            </a:r>
          </a:p>
          <a:p>
            <a:pPr lvl="1"/>
            <a:r>
              <a:rPr lang="el-GR" sz="2000" dirty="0"/>
              <a:t>συστηματική - πολύπλευρη – </a:t>
            </a:r>
            <a:r>
              <a:rPr lang="el-GR" sz="2000" dirty="0" err="1"/>
              <a:t>πολυπρισματική</a:t>
            </a:r>
            <a:endParaRPr lang="el-GR" sz="2000" dirty="0"/>
          </a:p>
          <a:p>
            <a:r>
              <a:rPr lang="el-GR" sz="2400" dirty="0"/>
              <a:t>Δηλαδή:</a:t>
            </a:r>
          </a:p>
          <a:p>
            <a:pPr lvl="1"/>
            <a:r>
              <a:rPr lang="el-GR" sz="2000" dirty="0"/>
              <a:t>τα στοιχεία που έχουν καταγραφεί να προέρχονται από τη διασταύρωση ποικίλων οπτικών.</a:t>
            </a:r>
          </a:p>
          <a:p>
            <a:pPr lvl="2"/>
            <a:r>
              <a:rPr lang="el-GR" sz="1800" dirty="0"/>
              <a:t>οι </a:t>
            </a:r>
            <a:r>
              <a:rPr lang="el-GR" sz="1800" dirty="0" err="1"/>
              <a:t>ίδι</a:t>
            </a:r>
            <a:r>
              <a:rPr lang="el-GR" sz="1800" dirty="0"/>
              <a:t>@ οι </a:t>
            </a:r>
            <a:r>
              <a:rPr lang="el-GR" sz="1800" dirty="0" err="1"/>
              <a:t>μαθητ@ς</a:t>
            </a:r>
            <a:endParaRPr lang="el-GR" sz="1800" dirty="0"/>
          </a:p>
          <a:p>
            <a:pPr lvl="2"/>
            <a:r>
              <a:rPr lang="el-GR" sz="1800" dirty="0"/>
              <a:t>οι γονείς/κηδεμόνες</a:t>
            </a:r>
          </a:p>
          <a:p>
            <a:pPr lvl="2"/>
            <a:r>
              <a:rPr lang="el-GR" sz="1800" dirty="0"/>
              <a:t>οι </a:t>
            </a:r>
            <a:r>
              <a:rPr lang="el-GR" sz="1800" dirty="0" err="1"/>
              <a:t>υπόλοιπ</a:t>
            </a:r>
            <a:r>
              <a:rPr lang="el-GR" sz="1800" dirty="0"/>
              <a:t>@ εκπαιδευτικοί </a:t>
            </a:r>
          </a:p>
          <a:p>
            <a:endParaRPr lang="el-GR" dirty="0"/>
          </a:p>
        </p:txBody>
      </p:sp>
    </p:spTree>
    <p:extLst>
      <p:ext uri="{BB962C8B-B14F-4D97-AF65-F5344CB8AC3E}">
        <p14:creationId xmlns:p14="http://schemas.microsoft.com/office/powerpoint/2010/main" val="268693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t>Η αξιοποίηση των αξιολογικών στοιχείων / τεκμηρίων και της ερμηνείας τους γίνεται … </a:t>
            </a:r>
          </a:p>
        </p:txBody>
      </p:sp>
      <p:sp>
        <p:nvSpPr>
          <p:cNvPr id="3" name="Θέση περιεχομένου 2"/>
          <p:cNvSpPr>
            <a:spLocks noGrp="1"/>
          </p:cNvSpPr>
          <p:nvPr>
            <p:ph idx="1"/>
          </p:nvPr>
        </p:nvSpPr>
        <p:spPr/>
        <p:txBody>
          <a:bodyPr>
            <a:normAutofit/>
          </a:bodyPr>
          <a:lstStyle/>
          <a:p>
            <a:pPr>
              <a:lnSpc>
                <a:spcPct val="100000"/>
              </a:lnSpc>
              <a:spcBef>
                <a:spcPts val="300"/>
              </a:spcBef>
              <a:spcAft>
                <a:spcPts val="300"/>
              </a:spcAft>
            </a:pPr>
            <a:r>
              <a:rPr lang="el-GR" dirty="0"/>
              <a:t>για να:</a:t>
            </a:r>
          </a:p>
          <a:p>
            <a:pPr lvl="1">
              <a:lnSpc>
                <a:spcPct val="100000"/>
              </a:lnSpc>
              <a:spcBef>
                <a:spcPts val="300"/>
              </a:spcBef>
              <a:spcAft>
                <a:spcPts val="300"/>
              </a:spcAft>
            </a:pPr>
            <a:r>
              <a:rPr lang="el-GR" dirty="0"/>
              <a:t>σχεδιάσουμε τα επόμενα στάδια της εκπαιδευτικής διαδικασίας </a:t>
            </a:r>
          </a:p>
          <a:p>
            <a:pPr lvl="1">
              <a:lnSpc>
                <a:spcPct val="100000"/>
              </a:lnSpc>
              <a:spcBef>
                <a:spcPts val="300"/>
              </a:spcBef>
              <a:spcAft>
                <a:spcPts val="300"/>
              </a:spcAft>
            </a:pPr>
            <a:r>
              <a:rPr lang="el-GR" dirty="0"/>
              <a:t>διαφοροποιήσουμε τη διδακτική μας πρακτική</a:t>
            </a:r>
          </a:p>
          <a:p>
            <a:pPr lvl="1">
              <a:lnSpc>
                <a:spcPct val="100000"/>
              </a:lnSpc>
              <a:spcBef>
                <a:spcPts val="300"/>
              </a:spcBef>
              <a:spcAft>
                <a:spcPts val="300"/>
              </a:spcAft>
            </a:pPr>
            <a:r>
              <a:rPr lang="el-GR" dirty="0"/>
              <a:t>αντιληφθεί ο/η </a:t>
            </a:r>
            <a:r>
              <a:rPr lang="el-GR" dirty="0" err="1"/>
              <a:t>μαθητ@ς</a:t>
            </a:r>
            <a:r>
              <a:rPr lang="el-GR" dirty="0"/>
              <a:t> με σαφήνεια και πληρότητα τα αναγκαία επόμενα βήματα στην πορεία της μάθησης</a:t>
            </a:r>
          </a:p>
          <a:p>
            <a:pPr lvl="1">
              <a:lnSpc>
                <a:spcPct val="100000"/>
              </a:lnSpc>
              <a:spcBef>
                <a:spcPts val="300"/>
              </a:spcBef>
              <a:spcAft>
                <a:spcPts val="300"/>
              </a:spcAft>
            </a:pPr>
            <a:r>
              <a:rPr lang="el-GR" dirty="0"/>
              <a:t>να θέσει στόχους και να κινητοποιηθεί ώστε να τους επιτύχει. </a:t>
            </a:r>
          </a:p>
          <a:p>
            <a:pPr>
              <a:lnSpc>
                <a:spcPct val="100000"/>
              </a:lnSpc>
              <a:spcBef>
                <a:spcPts val="300"/>
              </a:spcBef>
              <a:spcAft>
                <a:spcPts val="300"/>
              </a:spcAft>
            </a:pPr>
            <a:r>
              <a:rPr lang="el-GR" dirty="0"/>
              <a:t>τα στοιχεία που έχουμε συλλέξει, καταγράψει και αναλύσει θα αποτελέσουν τη βάση για τη σύνταξη της έκθεσης προόδου και την ενημέρωση των γονέων/κηδεμόνων τους σχετικά με τα επιτεύγματα αλλά και τις δυσκολίες των παιδιών τους.</a:t>
            </a:r>
          </a:p>
        </p:txBody>
      </p:sp>
    </p:spTree>
    <p:extLst>
      <p:ext uri="{BB962C8B-B14F-4D97-AF65-F5344CB8AC3E}">
        <p14:creationId xmlns:p14="http://schemas.microsoft.com/office/powerpoint/2010/main" val="332766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404</TotalTime>
  <Words>1449</Words>
  <Application>Microsoft Office PowerPoint</Application>
  <PresentationFormat>Ευρεία οθόνη</PresentationFormat>
  <Paragraphs>97</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Trebuchet MS</vt:lpstr>
      <vt:lpstr>Wingdings 3</vt:lpstr>
      <vt:lpstr>Όψη</vt:lpstr>
      <vt:lpstr> Τα Στάδια της Αξιολόγησης στην Τάξη</vt:lpstr>
      <vt:lpstr>Πέντε στάδια</vt:lpstr>
      <vt:lpstr>Συλλογή αξιολογικών στοιχείων / τεκμηρίων (1/3)</vt:lpstr>
      <vt:lpstr>Συλλογή αξιολογικών στοιχείων / τεκμηρίων (2/3)</vt:lpstr>
      <vt:lpstr>Συλλογή αξιολογικών στοιχείων / τεκμηρίων (3/3)</vt:lpstr>
      <vt:lpstr>Καταγραφές αξιολογικών στοιχείων / τεκμηρίων (1/2)</vt:lpstr>
      <vt:lpstr>Καταγραφές αξιολογικών στοιχείων / τεκμηρίων (2/2)</vt:lpstr>
      <vt:lpstr>Ερμηνεία και ανάλυση αξιολογικών στοιχείων / τεκμηρίων</vt:lpstr>
      <vt:lpstr>Η αξιοποίηση των αξιολογικών στοιχείων / τεκμηρίων και της ερμηνείας τους γίνεται … </vt:lpstr>
      <vt:lpstr> Η έκθεση προόδου κοινοποιεί στοιχεία για τη μαθησιακή πορεία των μαθητ@ν</vt:lpstr>
      <vt:lpstr>Δομή προτεινόμενης έκθεσης προόδου</vt:lpstr>
      <vt:lpstr>Έκθεση προόδου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περιγραφική αξιολόγηση</dc:title>
  <dc:creator>user</dc:creator>
  <cp:lastModifiedBy>Tassos Matos</cp:lastModifiedBy>
  <cp:revision>36</cp:revision>
  <dcterms:created xsi:type="dcterms:W3CDTF">2019-03-14T15:09:05Z</dcterms:created>
  <dcterms:modified xsi:type="dcterms:W3CDTF">2021-09-03T08:52:49Z</dcterms:modified>
</cp:coreProperties>
</file>